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92" autoAdjust="0"/>
    <p:restoredTop sz="94660"/>
  </p:normalViewPr>
  <p:slideViewPr>
    <p:cSldViewPr snapToGrid="0">
      <p:cViewPr varScale="1">
        <p:scale>
          <a:sx n="76" d="100"/>
          <a:sy n="76" d="100"/>
        </p:scale>
        <p:origin x="67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12B3EE-CF09-44ED-B415-613B53206A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9250F97-4432-4FF6-AF60-DBE38612F24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96C158-40D2-4E0B-B7A5-C2832B785A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C1C39-75DB-41CB-8BAC-28C1B971A8B0}" type="datetimeFigureOut">
              <a:rPr lang="en-US" smtClean="0"/>
              <a:t>8/2/2017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5A3F9B-A66A-46B7-AE6B-937916F005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EDDDCE-42D2-42E5-940F-8D300E66E1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CB4F0-1EB4-40E9-B146-A849622B6B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70054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FCAB13-2916-4FB7-9D89-613D51A7FD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9BA2FDD-7041-4448-899F-718F487586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855BFB-FD2B-4960-9204-9722BC43C1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C1C39-75DB-41CB-8BAC-28C1B971A8B0}" type="datetimeFigureOut">
              <a:rPr lang="en-US" smtClean="0"/>
              <a:t>8/2/2017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7277D2-2E4B-44F8-AAA9-B576827F7B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B91856-255F-4C8A-BC8C-E65E838410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CB4F0-1EB4-40E9-B146-A849622B6B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16165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C580387-ACAB-4E54-8FC4-7E3E32C6E94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493361F-4E9B-40AD-ACE1-398AC23CB4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85E9FC-D474-41A6-8909-E51F1658D7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C1C39-75DB-41CB-8BAC-28C1B971A8B0}" type="datetimeFigureOut">
              <a:rPr lang="en-US" smtClean="0"/>
              <a:t>8/2/2017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4A47B8-6157-424C-8133-ABD271DEB3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B67C8D-8FFD-4C52-8413-34CFB764C5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CB4F0-1EB4-40E9-B146-A849622B6B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42296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0F9936-B3CC-4C1C-A03F-0C1A34CBFD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0CB72B-F132-48B7-BB60-216038FED7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B200F3-0E9B-43DE-87C9-2BC5C6BC91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C1C39-75DB-41CB-8BAC-28C1B971A8B0}" type="datetimeFigureOut">
              <a:rPr lang="en-US" smtClean="0"/>
              <a:t>8/2/2017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AC22DC-6477-43A5-B2E1-731D530D4E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1520CA-12A5-4FA1-930A-286F16CE15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CB4F0-1EB4-40E9-B146-A849622B6B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049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6971E7-AE36-479B-AC50-845C4BEF4C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7DD7EF6-8638-4AA7-910C-65E0D29864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810F51-1A84-481B-984E-4C1D89A845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C1C39-75DB-41CB-8BAC-28C1B971A8B0}" type="datetimeFigureOut">
              <a:rPr lang="en-US" smtClean="0"/>
              <a:t>8/2/2017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E6B476-951E-4F4F-A825-A48849194B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60FD30-7194-4D8D-BE5B-E19FA4D11B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CB4F0-1EB4-40E9-B146-A849622B6B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63675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0363BE-063B-49C0-897E-5F40A499C2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9F68F9-515B-4560-A43D-C41C9825D77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4103AD9-F880-455E-85EA-DA4F0DE11F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24F3ADB-1C45-447F-B1F6-B5FD23616F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C1C39-75DB-41CB-8BAC-28C1B971A8B0}" type="datetimeFigureOut">
              <a:rPr lang="en-US" smtClean="0"/>
              <a:t>8/2/2017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8CC79FC-4BF8-49A8-9801-A7801245C2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1C228AF-460F-41DC-8066-AE03285E82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CB4F0-1EB4-40E9-B146-A849622B6B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9275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95F73D-9586-429F-8DF3-2C624C508D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914D657-2E0D-49B0-AC66-560235D777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9ADF7B9-A7AA-4567-B081-A41E67D9EE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7633D61-7710-4674-8E2D-6F7A36AAC94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E9238D8-59D8-47EE-838A-13A54E68698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DDA43D1-1D7C-42CC-80EE-FAEDB9E7A6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C1C39-75DB-41CB-8BAC-28C1B971A8B0}" type="datetimeFigureOut">
              <a:rPr lang="en-US" smtClean="0"/>
              <a:t>8/2/2017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1DA0E6E-AA14-45CD-8919-7BF967E814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4049A60-6FF0-478C-A1CF-3804F28EDC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CB4F0-1EB4-40E9-B146-A849622B6B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50075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06CB79-1334-4554-AE58-55568D5DFA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BF3362F-71B7-42E7-918F-8DDF1474CB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C1C39-75DB-41CB-8BAC-28C1B971A8B0}" type="datetimeFigureOut">
              <a:rPr lang="en-US" smtClean="0"/>
              <a:t>8/2/2017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578182A-AC99-4153-950F-3FC705D834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C943F6A-BF67-4288-9530-228D26A82E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CB4F0-1EB4-40E9-B146-A849622B6B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7269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EF3B21A-F9FA-4F7A-88F1-1EAFB175B8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C1C39-75DB-41CB-8BAC-28C1B971A8B0}" type="datetimeFigureOut">
              <a:rPr lang="en-US" smtClean="0"/>
              <a:t>8/2/2017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7CB4FCA-A988-4311-A13E-0CBD62B4A8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0EBA8B2-3617-47C5-BEC3-88C377E95E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CB4F0-1EB4-40E9-B146-A849622B6B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6378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2FEEBE-3952-444B-A137-3C989E8E87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5FC7DC-B364-4EEA-87DB-A237D5469C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04A1C27-FC5C-409F-AA42-F0CD499B8DB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C086635-9889-42D3-B4D2-2B44A60AE9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C1C39-75DB-41CB-8BAC-28C1B971A8B0}" type="datetimeFigureOut">
              <a:rPr lang="en-US" smtClean="0"/>
              <a:t>8/2/2017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62F0A05-1C01-4206-AA4B-3F0CCBA812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1C961C9-0C18-4139-A610-919B25933A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CB4F0-1EB4-40E9-B146-A849622B6B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9735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8CE224-C816-4AC2-BEB8-AC0ADBD490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8FFEAD5-68D9-41AA-8FC4-C6EAFEF2683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068ACF8-55BF-4F19-9F83-60A4E60079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24A45B8-7FFA-48DB-843A-32B8EFF65C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C1C39-75DB-41CB-8BAC-28C1B971A8B0}" type="datetimeFigureOut">
              <a:rPr lang="en-US" smtClean="0"/>
              <a:t>8/2/2017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345BC6-39D6-49C3-BEB6-37E886D4BC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847A83A-9769-4346-871F-754CD470DB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CB4F0-1EB4-40E9-B146-A849622B6B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304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CB1A510-AE64-4B9C-8477-A1EDFF375F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1B2E992-CBAB-4155-B0B5-D3572C3F4E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513964-D5A9-4395-A5C8-4890815CA02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EC1C39-75DB-41CB-8BAC-28C1B971A8B0}" type="datetimeFigureOut">
              <a:rPr lang="en-US" smtClean="0"/>
              <a:t>8/2/2017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F5D1DB-A469-4903-88E8-7992199A7D4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CB2CEA-6A7B-4546-AA91-E42D0031A5C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2CB4F0-1EB4-40E9-B146-A849622B6B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5260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13" Type="http://schemas.openxmlformats.org/officeDocument/2006/relationships/image" Target="../media/image18.png"/><Relationship Id="rId3" Type="http://schemas.openxmlformats.org/officeDocument/2006/relationships/image" Target="../media/image10.png"/><Relationship Id="rId7" Type="http://schemas.openxmlformats.org/officeDocument/2006/relationships/image" Target="../media/image12.png"/><Relationship Id="rId12" Type="http://schemas.openxmlformats.org/officeDocument/2006/relationships/image" Target="../media/image17.png"/><Relationship Id="rId17" Type="http://schemas.openxmlformats.org/officeDocument/2006/relationships/image" Target="../media/image22.png"/><Relationship Id="rId2" Type="http://schemas.openxmlformats.org/officeDocument/2006/relationships/image" Target="../media/image9.png"/><Relationship Id="rId16" Type="http://schemas.openxmlformats.org/officeDocument/2006/relationships/image" Target="../media/image2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11" Type="http://schemas.openxmlformats.org/officeDocument/2006/relationships/image" Target="../media/image16.png"/><Relationship Id="rId5" Type="http://schemas.openxmlformats.org/officeDocument/2006/relationships/image" Target="../media/image11.png"/><Relationship Id="rId15" Type="http://schemas.openxmlformats.org/officeDocument/2006/relationships/image" Target="../media/image20.png"/><Relationship Id="rId10" Type="http://schemas.openxmlformats.org/officeDocument/2006/relationships/image" Target="../media/image15.png"/><Relationship Id="rId4" Type="http://schemas.openxmlformats.org/officeDocument/2006/relationships/image" Target="../media/image7.png"/><Relationship Id="rId9" Type="http://schemas.openxmlformats.org/officeDocument/2006/relationships/image" Target="../media/image14.png"/><Relationship Id="rId14" Type="http://schemas.openxmlformats.org/officeDocument/2006/relationships/image" Target="../media/image1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exagon 3"/>
          <p:cNvSpPr/>
          <p:nvPr/>
        </p:nvSpPr>
        <p:spPr>
          <a:xfrm>
            <a:off x="2367640" y="801786"/>
            <a:ext cx="5261113" cy="707491"/>
          </a:xfrm>
          <a:prstGeom prst="hexagon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Pre-Submission:</a:t>
            </a:r>
          </a:p>
          <a:p>
            <a:pPr algn="ctr"/>
            <a:r>
              <a:rPr lang="en-US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The application has </a:t>
            </a:r>
            <a:r>
              <a:rPr lang="en-US" sz="1400" b="1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NOT</a:t>
            </a:r>
            <a:r>
              <a:rPr lang="en-US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yet been submitted to the IBC</a:t>
            </a:r>
          </a:p>
          <a:p>
            <a:pPr algn="ctr"/>
            <a:r>
              <a:rPr lang="en-US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NOTE:  Applications can only be submitted by the PI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2367641" y="1863060"/>
            <a:ext cx="5261113" cy="873349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Office Review –Coordinator Review</a:t>
            </a:r>
          </a:p>
          <a:p>
            <a:pPr marL="342900" indent="-342900">
              <a:buAutoNum type="alphaLcParenR"/>
            </a:pPr>
            <a:r>
              <a:rPr lang="en-US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Submission is previewed by office staff for review criteria</a:t>
            </a:r>
          </a:p>
          <a:p>
            <a:pPr marL="342900" indent="-342900">
              <a:buFontTx/>
              <a:buAutoNum type="alphaLcParenR"/>
            </a:pPr>
            <a:r>
              <a:rPr lang="en-US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Submission is assigned to committee reviewers by office staff</a:t>
            </a:r>
          </a:p>
        </p:txBody>
      </p:sp>
      <p:cxnSp>
        <p:nvCxnSpPr>
          <p:cNvPr id="13" name="Straight Arrow Connector 12"/>
          <p:cNvCxnSpPr>
            <a:cxnSpLocks/>
          </p:cNvCxnSpPr>
          <p:nvPr/>
        </p:nvCxnSpPr>
        <p:spPr>
          <a:xfrm>
            <a:off x="4849258" y="1509277"/>
            <a:ext cx="0" cy="337970"/>
          </a:xfrm>
          <a:prstGeom prst="straightConnector1">
            <a:avLst/>
          </a:prstGeom>
          <a:ln w="31750" cap="sq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10354357" y="3175222"/>
            <a:ext cx="133922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Average time of review is 9 days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10354357" y="2210768"/>
            <a:ext cx="743517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/>
              <a:t>1-3 days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4523896" y="0"/>
            <a:ext cx="362150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/>
              <a:t>IBC Review Pathway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0D5BD981-99F2-43BB-8128-C5C24553199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2031" y="899973"/>
            <a:ext cx="1270488" cy="511116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2F1D2D92-448A-4A43-90C8-ADA9009ED37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8396" y="1970877"/>
            <a:ext cx="1329272" cy="510546"/>
          </a:xfrm>
          <a:prstGeom prst="rect">
            <a:avLst/>
          </a:prstGeom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1EEB4C95-6D6F-4D24-841A-41D4C99D2CF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77730" y="4075740"/>
            <a:ext cx="1282381" cy="547669"/>
          </a:xfrm>
          <a:prstGeom prst="rect">
            <a:avLst/>
          </a:prstGeom>
        </p:spPr>
      </p:pic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E698DC55-A306-46A5-A91A-4401DB4C0DE7}"/>
              </a:ext>
            </a:extLst>
          </p:cNvPr>
          <p:cNvCxnSpPr>
            <a:cxnSpLocks/>
          </p:cNvCxnSpPr>
          <p:nvPr/>
        </p:nvCxnSpPr>
        <p:spPr>
          <a:xfrm>
            <a:off x="4829601" y="2758655"/>
            <a:ext cx="0" cy="243020"/>
          </a:xfrm>
          <a:prstGeom prst="straightConnector1">
            <a:avLst/>
          </a:prstGeom>
          <a:ln w="31750" cap="sq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ounded Rectangle 7">
            <a:extLst>
              <a:ext uri="{FF2B5EF4-FFF2-40B4-BE49-F238E27FC236}">
                <a16:creationId xmlns:a16="http://schemas.microsoft.com/office/drawing/2014/main" id="{376AC5E3-11CC-4A1E-958A-61F0B5DAF171}"/>
              </a:ext>
            </a:extLst>
          </p:cNvPr>
          <p:cNvSpPr/>
          <p:nvPr/>
        </p:nvSpPr>
        <p:spPr>
          <a:xfrm>
            <a:off x="2353702" y="3031970"/>
            <a:ext cx="5261113" cy="79954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Office Review –Member Review</a:t>
            </a:r>
          </a:p>
          <a:p>
            <a:pPr marL="342900" indent="-342900">
              <a:buAutoNum type="alphaLcParenR"/>
            </a:pPr>
            <a:r>
              <a:rPr lang="en-US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Submission evaluated for safety by Designated Reviewers</a:t>
            </a:r>
          </a:p>
          <a:p>
            <a:pPr marL="342900" indent="-342900">
              <a:buAutoNum type="alphaLcParenR"/>
            </a:pPr>
            <a:r>
              <a:rPr lang="en-US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Review comments are returned to the IBC Office</a:t>
            </a:r>
          </a:p>
          <a:p>
            <a:pPr algn="ctr"/>
            <a:endParaRPr lang="en-US" sz="1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ctr"/>
            <a:endParaRPr lang="en-US" sz="1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37" name="Picture 36">
            <a:extLst>
              <a:ext uri="{FF2B5EF4-FFF2-40B4-BE49-F238E27FC236}">
                <a16:creationId xmlns:a16="http://schemas.microsoft.com/office/drawing/2014/main" id="{CDF6E82C-AE37-45F3-97C5-D238AEBD0E4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788727" y="1970877"/>
            <a:ext cx="2449574" cy="637377"/>
          </a:xfrm>
          <a:prstGeom prst="rect">
            <a:avLst/>
          </a:prstGeom>
        </p:spPr>
      </p:pic>
      <p:pic>
        <p:nvPicPr>
          <p:cNvPr id="38" name="Picture 37">
            <a:extLst>
              <a:ext uri="{FF2B5EF4-FFF2-40B4-BE49-F238E27FC236}">
                <a16:creationId xmlns:a16="http://schemas.microsoft.com/office/drawing/2014/main" id="{F2EC4A84-7899-423D-A765-7668FB38D8C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713874" y="3092116"/>
            <a:ext cx="2581275" cy="590204"/>
          </a:xfrm>
          <a:prstGeom prst="rect">
            <a:avLst/>
          </a:prstGeom>
        </p:spPr>
      </p:pic>
      <p:pic>
        <p:nvPicPr>
          <p:cNvPr id="45" name="Picture 44">
            <a:extLst>
              <a:ext uri="{FF2B5EF4-FFF2-40B4-BE49-F238E27FC236}">
                <a16:creationId xmlns:a16="http://schemas.microsoft.com/office/drawing/2014/main" id="{C00CDD2B-8858-4652-A2BF-42962AE08964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771024" y="4068970"/>
            <a:ext cx="2524125" cy="723900"/>
          </a:xfrm>
          <a:prstGeom prst="rect">
            <a:avLst/>
          </a:prstGeom>
        </p:spPr>
      </p:pic>
      <p:sp>
        <p:nvSpPr>
          <p:cNvPr id="48" name="Hexagon 47">
            <a:extLst>
              <a:ext uri="{FF2B5EF4-FFF2-40B4-BE49-F238E27FC236}">
                <a16:creationId xmlns:a16="http://schemas.microsoft.com/office/drawing/2014/main" id="{811E048D-50A3-4D09-A3BC-074B9DA273EF}"/>
              </a:ext>
            </a:extLst>
          </p:cNvPr>
          <p:cNvSpPr/>
          <p:nvPr/>
        </p:nvSpPr>
        <p:spPr>
          <a:xfrm>
            <a:off x="2385011" y="4077175"/>
            <a:ext cx="5261113" cy="707491"/>
          </a:xfrm>
          <a:prstGeom prst="hexagon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Office Review –Clarification Requested</a:t>
            </a:r>
          </a:p>
          <a:p>
            <a:r>
              <a:rPr lang="en-US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Review comments are collated and sent to the investigator for clarification or edits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40E4F43B-2578-4757-AFF2-53114F3558E7}"/>
              </a:ext>
            </a:extLst>
          </p:cNvPr>
          <p:cNvSpPr txBox="1"/>
          <p:nvPr/>
        </p:nvSpPr>
        <p:spPr>
          <a:xfrm>
            <a:off x="10354357" y="4292420"/>
            <a:ext cx="743517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/>
              <a:t>1-3 days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7B012403-C870-4C6F-A966-629D000D2016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925287" y="5337764"/>
            <a:ext cx="1364888" cy="551763"/>
          </a:xfrm>
          <a:prstGeom prst="rect">
            <a:avLst/>
          </a:prstGeom>
        </p:spPr>
      </p:pic>
      <p:sp>
        <p:nvSpPr>
          <p:cNvPr id="53" name="Rounded Rectangle 7">
            <a:extLst>
              <a:ext uri="{FF2B5EF4-FFF2-40B4-BE49-F238E27FC236}">
                <a16:creationId xmlns:a16="http://schemas.microsoft.com/office/drawing/2014/main" id="{91F302CF-13B1-4C02-A79E-83497B6CBE0E}"/>
              </a:ext>
            </a:extLst>
          </p:cNvPr>
          <p:cNvSpPr/>
          <p:nvPr/>
        </p:nvSpPr>
        <p:spPr>
          <a:xfrm>
            <a:off x="2422190" y="5163338"/>
            <a:ext cx="5261113" cy="873349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Committee Review </a:t>
            </a:r>
          </a:p>
          <a:p>
            <a:pPr marL="342900" indent="-342900">
              <a:buAutoNum type="alphaLcParenR"/>
            </a:pPr>
            <a:r>
              <a:rPr lang="en-US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Submission is assigned to an upcoming IBC meeting agenda</a:t>
            </a:r>
          </a:p>
          <a:p>
            <a:pPr marL="342900" indent="-342900">
              <a:buAutoNum type="alphaLcParenR"/>
            </a:pPr>
            <a:r>
              <a:rPr lang="en-US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Note: </a:t>
            </a:r>
            <a:r>
              <a:rPr lang="en-US" sz="1400" b="1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All</a:t>
            </a:r>
            <a:r>
              <a:rPr lang="en-US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IBC members review protocols assigned to agendas</a:t>
            </a:r>
          </a:p>
        </p:txBody>
      </p:sp>
      <p:cxnSp>
        <p:nvCxnSpPr>
          <p:cNvPr id="54" name="Straight Arrow Connector 53">
            <a:extLst>
              <a:ext uri="{FF2B5EF4-FFF2-40B4-BE49-F238E27FC236}">
                <a16:creationId xmlns:a16="http://schemas.microsoft.com/office/drawing/2014/main" id="{77BDD7D9-381E-44B8-BC37-09EB40610B67}"/>
              </a:ext>
            </a:extLst>
          </p:cNvPr>
          <p:cNvCxnSpPr>
            <a:cxnSpLocks/>
          </p:cNvCxnSpPr>
          <p:nvPr/>
        </p:nvCxnSpPr>
        <p:spPr>
          <a:xfrm>
            <a:off x="4829601" y="3831514"/>
            <a:ext cx="0" cy="243020"/>
          </a:xfrm>
          <a:prstGeom prst="straightConnector1">
            <a:avLst/>
          </a:prstGeom>
          <a:ln w="31750" cap="sq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>
            <a:extLst>
              <a:ext uri="{FF2B5EF4-FFF2-40B4-BE49-F238E27FC236}">
                <a16:creationId xmlns:a16="http://schemas.microsoft.com/office/drawing/2014/main" id="{43085EE6-AACD-4FC2-8572-D1774804B3A3}"/>
              </a:ext>
            </a:extLst>
          </p:cNvPr>
          <p:cNvCxnSpPr>
            <a:cxnSpLocks/>
          </p:cNvCxnSpPr>
          <p:nvPr/>
        </p:nvCxnSpPr>
        <p:spPr>
          <a:xfrm>
            <a:off x="4813393" y="4813487"/>
            <a:ext cx="0" cy="337970"/>
          </a:xfrm>
          <a:prstGeom prst="straightConnector1">
            <a:avLst/>
          </a:prstGeom>
          <a:ln w="31750" cap="sq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>
            <a:extLst>
              <a:ext uri="{FF2B5EF4-FFF2-40B4-BE49-F238E27FC236}">
                <a16:creationId xmlns:a16="http://schemas.microsoft.com/office/drawing/2014/main" id="{3C833DC7-E79B-4563-BEA7-3E578CFBAE72}"/>
              </a:ext>
            </a:extLst>
          </p:cNvPr>
          <p:cNvSpPr txBox="1"/>
          <p:nvPr/>
        </p:nvSpPr>
        <p:spPr>
          <a:xfrm>
            <a:off x="10354357" y="5337764"/>
            <a:ext cx="1368616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Time dependent on proximity to next scheduled IBC meeting</a:t>
            </a:r>
          </a:p>
        </p:txBody>
      </p:sp>
      <p:pic>
        <p:nvPicPr>
          <p:cNvPr id="59" name="Picture 58">
            <a:extLst>
              <a:ext uri="{FF2B5EF4-FFF2-40B4-BE49-F238E27FC236}">
                <a16:creationId xmlns:a16="http://schemas.microsoft.com/office/drawing/2014/main" id="{DAB39879-0619-4DC8-8C9A-F6F4FCF1A637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771024" y="5328489"/>
            <a:ext cx="2533650" cy="628650"/>
          </a:xfrm>
          <a:prstGeom prst="rect">
            <a:avLst/>
          </a:prstGeom>
        </p:spPr>
      </p:pic>
      <p:cxnSp>
        <p:nvCxnSpPr>
          <p:cNvPr id="60" name="Straight Arrow Connector 59">
            <a:extLst>
              <a:ext uri="{FF2B5EF4-FFF2-40B4-BE49-F238E27FC236}">
                <a16:creationId xmlns:a16="http://schemas.microsoft.com/office/drawing/2014/main" id="{5F556D2B-28B2-4C24-B0B9-48F561ADE191}"/>
              </a:ext>
            </a:extLst>
          </p:cNvPr>
          <p:cNvCxnSpPr>
            <a:cxnSpLocks/>
          </p:cNvCxnSpPr>
          <p:nvPr/>
        </p:nvCxnSpPr>
        <p:spPr>
          <a:xfrm>
            <a:off x="4813393" y="6091564"/>
            <a:ext cx="0" cy="337970"/>
          </a:xfrm>
          <a:prstGeom prst="straightConnector1">
            <a:avLst/>
          </a:prstGeom>
          <a:ln w="31750" cap="sq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Oval 60">
            <a:extLst>
              <a:ext uri="{FF2B5EF4-FFF2-40B4-BE49-F238E27FC236}">
                <a16:creationId xmlns:a16="http://schemas.microsoft.com/office/drawing/2014/main" id="{86D80384-4DF7-4EE1-BEBD-29688507815D}"/>
              </a:ext>
            </a:extLst>
          </p:cNvPr>
          <p:cNvSpPr/>
          <p:nvPr/>
        </p:nvSpPr>
        <p:spPr>
          <a:xfrm>
            <a:off x="3390993" y="6429534"/>
            <a:ext cx="2844800" cy="362588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rgbClr val="C00000"/>
                </a:solidFill>
              </a:rPr>
              <a:t>Continue</a:t>
            </a:r>
            <a:endParaRPr lang="en-US" sz="1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A49813A-61E2-43A1-B5C4-ED73A599ED1B}"/>
              </a:ext>
            </a:extLst>
          </p:cNvPr>
          <p:cNvSpPr txBox="1"/>
          <p:nvPr/>
        </p:nvSpPr>
        <p:spPr>
          <a:xfrm>
            <a:off x="10354357" y="801786"/>
            <a:ext cx="1368616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Time is dependent upon investigator schedule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D44ABEF8-BEC0-4CF9-B01A-AAC1A1C4EBC3}"/>
              </a:ext>
            </a:extLst>
          </p:cNvPr>
          <p:cNvSpPr txBox="1"/>
          <p:nvPr/>
        </p:nvSpPr>
        <p:spPr>
          <a:xfrm>
            <a:off x="5338421" y="4766642"/>
            <a:ext cx="1992456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Investigator must re-submit 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9939BB50-C69D-4F3D-A961-F4BD00F32112}"/>
              </a:ext>
            </a:extLst>
          </p:cNvPr>
          <p:cNvSpPr txBox="1"/>
          <p:nvPr/>
        </p:nvSpPr>
        <p:spPr>
          <a:xfrm>
            <a:off x="5338421" y="1509277"/>
            <a:ext cx="1992456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Investigator must submit 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F883741A-CCCC-477D-BF9A-5DB1E7B0DE9C}"/>
              </a:ext>
            </a:extLst>
          </p:cNvPr>
          <p:cNvSpPr txBox="1"/>
          <p:nvPr/>
        </p:nvSpPr>
        <p:spPr>
          <a:xfrm>
            <a:off x="715102" y="420024"/>
            <a:ext cx="158434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/>
              <a:t>Online status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BA832A95-C557-4160-BB43-A69E1737C94E}"/>
              </a:ext>
            </a:extLst>
          </p:cNvPr>
          <p:cNvSpPr txBox="1"/>
          <p:nvPr/>
        </p:nvSpPr>
        <p:spPr>
          <a:xfrm>
            <a:off x="10253816" y="102739"/>
            <a:ext cx="156969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Approximate Timeline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CED9BE3A-C7E0-4DE2-806B-8F7C6DF4CEE1}"/>
              </a:ext>
            </a:extLst>
          </p:cNvPr>
          <p:cNvSpPr txBox="1"/>
          <p:nvPr/>
        </p:nvSpPr>
        <p:spPr>
          <a:xfrm>
            <a:off x="7913727" y="510258"/>
            <a:ext cx="20551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err="1"/>
              <a:t>Online“Sub”State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5674578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2126167" y="2263986"/>
            <a:ext cx="5261113" cy="873349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Post-Review:</a:t>
            </a:r>
          </a:p>
          <a:p>
            <a:pPr marL="342900" indent="-342900">
              <a:buAutoNum type="alphaLcParenR"/>
            </a:pPr>
            <a:r>
              <a:rPr lang="en-US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Post-Review: administrative follow-up and record maintenance</a:t>
            </a:r>
          </a:p>
          <a:p>
            <a:pPr marL="342900" indent="-342900">
              <a:buAutoNum type="alphaLcParenR"/>
            </a:pPr>
            <a:r>
              <a:rPr lang="en-US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Chair Letter review:  Correspondence review by IBC Chair</a:t>
            </a:r>
          </a:p>
        </p:txBody>
      </p:sp>
      <p:cxnSp>
        <p:nvCxnSpPr>
          <p:cNvPr id="13" name="Straight Arrow Connector 12"/>
          <p:cNvCxnSpPr>
            <a:cxnSpLocks/>
          </p:cNvCxnSpPr>
          <p:nvPr/>
        </p:nvCxnSpPr>
        <p:spPr>
          <a:xfrm>
            <a:off x="4607784" y="1910203"/>
            <a:ext cx="0" cy="337970"/>
          </a:xfrm>
          <a:prstGeom prst="straightConnector1">
            <a:avLst/>
          </a:prstGeom>
          <a:ln w="31750" cap="sq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10257367" y="1250741"/>
            <a:ext cx="133922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Date of the scheduled IBC Meeting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4688139" y="-27652"/>
            <a:ext cx="23336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/>
              <a:t>IBC Review Pathway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3409D4AE-4191-4667-922A-15CC835ED88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0091" y="6010432"/>
            <a:ext cx="1205921" cy="437312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F961D9B7-0D27-47C9-A889-BDE594C2412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5022" y="3715967"/>
            <a:ext cx="1093071" cy="415909"/>
          </a:xfrm>
          <a:prstGeom prst="rect">
            <a:avLst/>
          </a:prstGeom>
        </p:spPr>
      </p:pic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E698DC55-A306-46A5-A91A-4401DB4C0DE7}"/>
              </a:ext>
            </a:extLst>
          </p:cNvPr>
          <p:cNvCxnSpPr>
            <a:cxnSpLocks/>
          </p:cNvCxnSpPr>
          <p:nvPr/>
        </p:nvCxnSpPr>
        <p:spPr>
          <a:xfrm>
            <a:off x="4588127" y="3159581"/>
            <a:ext cx="0" cy="452003"/>
          </a:xfrm>
          <a:prstGeom prst="straightConnector1">
            <a:avLst/>
          </a:prstGeom>
          <a:ln w="31750" cap="sq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ounded Rectangle 7">
            <a:extLst>
              <a:ext uri="{FF2B5EF4-FFF2-40B4-BE49-F238E27FC236}">
                <a16:creationId xmlns:a16="http://schemas.microsoft.com/office/drawing/2014/main" id="{376AC5E3-11CC-4A1E-958A-61F0B5DAF171}"/>
              </a:ext>
            </a:extLst>
          </p:cNvPr>
          <p:cNvSpPr/>
          <p:nvPr/>
        </p:nvSpPr>
        <p:spPr>
          <a:xfrm>
            <a:off x="2143535" y="4809590"/>
            <a:ext cx="5261113" cy="79954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Post-Review:</a:t>
            </a:r>
          </a:p>
          <a:p>
            <a:pPr marL="342900" indent="-342900">
              <a:buAutoNum type="alphaLcParenR"/>
            </a:pPr>
            <a:r>
              <a:rPr lang="en-US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Post-Review: administrative follow-up and record maintenance</a:t>
            </a:r>
          </a:p>
          <a:p>
            <a:pPr marL="342900" indent="-342900">
              <a:buAutoNum type="alphaLcParenR"/>
            </a:pPr>
            <a:r>
              <a:rPr lang="en-US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Chair Letter review:  Correspondence review by IBC Chair</a:t>
            </a:r>
          </a:p>
        </p:txBody>
      </p:sp>
      <p:sp>
        <p:nvSpPr>
          <p:cNvPr id="48" name="Hexagon 47">
            <a:extLst>
              <a:ext uri="{FF2B5EF4-FFF2-40B4-BE49-F238E27FC236}">
                <a16:creationId xmlns:a16="http://schemas.microsoft.com/office/drawing/2014/main" id="{811E048D-50A3-4D09-A3BC-074B9DA273EF}"/>
              </a:ext>
            </a:extLst>
          </p:cNvPr>
          <p:cNvSpPr/>
          <p:nvPr/>
        </p:nvSpPr>
        <p:spPr>
          <a:xfrm>
            <a:off x="2143536" y="3628770"/>
            <a:ext cx="5261113" cy="707491"/>
          </a:xfrm>
          <a:prstGeom prst="hexagon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Post-Review –Modifications Required</a:t>
            </a:r>
          </a:p>
          <a:p>
            <a:pPr marL="342900" indent="-342900">
              <a:buAutoNum type="alphaLcParenR"/>
            </a:pPr>
            <a:r>
              <a:rPr lang="en-US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IBC requires edits or action to correct safety issues</a:t>
            </a:r>
          </a:p>
          <a:p>
            <a:pPr marL="342900" indent="-342900">
              <a:buAutoNum type="alphaLcParenR"/>
            </a:pPr>
            <a:r>
              <a:rPr lang="en-US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Committee comments are sent to the Investigator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7B012403-C870-4C6F-A966-629D000D201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9114" y="1285649"/>
            <a:ext cx="1364888" cy="551763"/>
          </a:xfrm>
          <a:prstGeom prst="rect">
            <a:avLst/>
          </a:prstGeom>
        </p:spPr>
      </p:pic>
      <p:sp>
        <p:nvSpPr>
          <p:cNvPr id="53" name="Rounded Rectangle 7">
            <a:extLst>
              <a:ext uri="{FF2B5EF4-FFF2-40B4-BE49-F238E27FC236}">
                <a16:creationId xmlns:a16="http://schemas.microsoft.com/office/drawing/2014/main" id="{91F302CF-13B1-4C02-A79E-83497B6CBE0E}"/>
              </a:ext>
            </a:extLst>
          </p:cNvPr>
          <p:cNvSpPr/>
          <p:nvPr/>
        </p:nvSpPr>
        <p:spPr>
          <a:xfrm>
            <a:off x="2143536" y="1054969"/>
            <a:ext cx="5261113" cy="98006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IBC Meetings :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NIH Guidelines</a:t>
            </a:r>
            <a:r>
              <a:rPr lang="en-US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1400" b="1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requires</a:t>
            </a:r>
            <a:r>
              <a:rPr lang="en-US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IBC review and approval at meetings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IBC meeting dates are posted on the IBC website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IBC meetings are open and minutes are accessible by public</a:t>
            </a:r>
          </a:p>
        </p:txBody>
      </p:sp>
      <p:cxnSp>
        <p:nvCxnSpPr>
          <p:cNvPr id="54" name="Straight Arrow Connector 53">
            <a:extLst>
              <a:ext uri="{FF2B5EF4-FFF2-40B4-BE49-F238E27FC236}">
                <a16:creationId xmlns:a16="http://schemas.microsoft.com/office/drawing/2014/main" id="{77BDD7D9-381E-44B8-BC37-09EB40610B67}"/>
              </a:ext>
            </a:extLst>
          </p:cNvPr>
          <p:cNvCxnSpPr>
            <a:cxnSpLocks/>
          </p:cNvCxnSpPr>
          <p:nvPr/>
        </p:nvCxnSpPr>
        <p:spPr>
          <a:xfrm>
            <a:off x="4601298" y="4353950"/>
            <a:ext cx="6486" cy="455640"/>
          </a:xfrm>
          <a:prstGeom prst="straightConnector1">
            <a:avLst/>
          </a:prstGeom>
          <a:ln w="31750" cap="sq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>
            <a:extLst>
              <a:ext uri="{FF2B5EF4-FFF2-40B4-BE49-F238E27FC236}">
                <a16:creationId xmlns:a16="http://schemas.microsoft.com/office/drawing/2014/main" id="{43085EE6-AACD-4FC2-8572-D1774804B3A3}"/>
              </a:ext>
            </a:extLst>
          </p:cNvPr>
          <p:cNvCxnSpPr>
            <a:cxnSpLocks/>
          </p:cNvCxnSpPr>
          <p:nvPr/>
        </p:nvCxnSpPr>
        <p:spPr>
          <a:xfrm>
            <a:off x="4607784" y="5642879"/>
            <a:ext cx="0" cy="337970"/>
          </a:xfrm>
          <a:prstGeom prst="straightConnector1">
            <a:avLst/>
          </a:prstGeom>
          <a:ln w="31750" cap="sq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" name="Picture 19">
            <a:extLst>
              <a:ext uri="{FF2B5EF4-FFF2-40B4-BE49-F238E27FC236}">
                <a16:creationId xmlns:a16="http://schemas.microsoft.com/office/drawing/2014/main" id="{5C445DF6-BB1F-408D-93B7-B2E4DA4ED62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76515" y="2403103"/>
            <a:ext cx="1187539" cy="507039"/>
          </a:xfrm>
          <a:prstGeom prst="rect">
            <a:avLst/>
          </a:prstGeom>
        </p:spPr>
      </p:pic>
      <p:sp>
        <p:nvSpPr>
          <p:cNvPr id="30" name="Oval 29">
            <a:extLst>
              <a:ext uri="{FF2B5EF4-FFF2-40B4-BE49-F238E27FC236}">
                <a16:creationId xmlns:a16="http://schemas.microsoft.com/office/drawing/2014/main" id="{F07AD599-CA67-41F2-B1B6-A58A000AEB40}"/>
              </a:ext>
            </a:extLst>
          </p:cNvPr>
          <p:cNvSpPr/>
          <p:nvPr/>
        </p:nvSpPr>
        <p:spPr>
          <a:xfrm>
            <a:off x="3010165" y="329040"/>
            <a:ext cx="2844800" cy="48372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rgbClr val="C00000"/>
                </a:solidFill>
              </a:rPr>
              <a:t>Continued from previous</a:t>
            </a:r>
            <a:endParaRPr lang="en-US" sz="1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D768D04C-2ACB-48DB-8EBA-F26B51190BB4}"/>
              </a:ext>
            </a:extLst>
          </p:cNvPr>
          <p:cNvCxnSpPr>
            <a:cxnSpLocks/>
          </p:cNvCxnSpPr>
          <p:nvPr/>
        </p:nvCxnSpPr>
        <p:spPr>
          <a:xfrm>
            <a:off x="4588127" y="848436"/>
            <a:ext cx="0" cy="214002"/>
          </a:xfrm>
          <a:prstGeom prst="straightConnector1">
            <a:avLst/>
          </a:prstGeom>
          <a:ln w="31750" cap="sq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4" name="Picture 33">
            <a:extLst>
              <a:ext uri="{FF2B5EF4-FFF2-40B4-BE49-F238E27FC236}">
                <a16:creationId xmlns:a16="http://schemas.microsoft.com/office/drawing/2014/main" id="{6F2F15EE-0D53-4D18-B83C-818472F6703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564183" y="1241984"/>
            <a:ext cx="2533650" cy="628650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8D6BF03F-AE2E-430E-9E7A-96C258BFBC13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528412" y="2667254"/>
            <a:ext cx="2514600" cy="485775"/>
          </a:xfrm>
          <a:prstGeom prst="rect">
            <a:avLst/>
          </a:prstGeom>
        </p:spPr>
      </p:pic>
      <p:pic>
        <p:nvPicPr>
          <p:cNvPr id="36" name="Picture 35">
            <a:extLst>
              <a:ext uri="{FF2B5EF4-FFF2-40B4-BE49-F238E27FC236}">
                <a16:creationId xmlns:a16="http://schemas.microsoft.com/office/drawing/2014/main" id="{8EA04020-2187-48F8-B8CF-84C27BFA1F85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461737" y="2116226"/>
            <a:ext cx="2647950" cy="600075"/>
          </a:xfrm>
          <a:prstGeom prst="rect">
            <a:avLst/>
          </a:prstGeom>
        </p:spPr>
      </p:pic>
      <p:pic>
        <p:nvPicPr>
          <p:cNvPr id="41" name="Picture 40">
            <a:extLst>
              <a:ext uri="{FF2B5EF4-FFF2-40B4-BE49-F238E27FC236}">
                <a16:creationId xmlns:a16="http://schemas.microsoft.com/office/drawing/2014/main" id="{047CBF22-B75B-44AF-AC63-460C38F76729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497053" y="3819739"/>
            <a:ext cx="2476500" cy="390900"/>
          </a:xfrm>
          <a:prstGeom prst="rect">
            <a:avLst/>
          </a:prstGeom>
        </p:spPr>
      </p:pic>
      <p:pic>
        <p:nvPicPr>
          <p:cNvPr id="42" name="Picture 41">
            <a:extLst>
              <a:ext uri="{FF2B5EF4-FFF2-40B4-BE49-F238E27FC236}">
                <a16:creationId xmlns:a16="http://schemas.microsoft.com/office/drawing/2014/main" id="{DDEACBC6-AD9F-43BF-BEA5-ED903B3C56BB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591774" y="4164430"/>
            <a:ext cx="2311675" cy="343955"/>
          </a:xfrm>
          <a:prstGeom prst="rect">
            <a:avLst/>
          </a:prstGeom>
        </p:spPr>
      </p:pic>
      <p:pic>
        <p:nvPicPr>
          <p:cNvPr id="46" name="Picture 45">
            <a:extLst>
              <a:ext uri="{FF2B5EF4-FFF2-40B4-BE49-F238E27FC236}">
                <a16:creationId xmlns:a16="http://schemas.microsoft.com/office/drawing/2014/main" id="{9A5A66CE-4929-4915-999C-C2A76B55A35A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7528412" y="3534878"/>
            <a:ext cx="2364685" cy="369783"/>
          </a:xfrm>
          <a:prstGeom prst="rect">
            <a:avLst/>
          </a:prstGeom>
        </p:spPr>
      </p:pic>
      <p:pic>
        <p:nvPicPr>
          <p:cNvPr id="47" name="Picture 46">
            <a:extLst>
              <a:ext uri="{FF2B5EF4-FFF2-40B4-BE49-F238E27FC236}">
                <a16:creationId xmlns:a16="http://schemas.microsoft.com/office/drawing/2014/main" id="{D059A99F-B64A-4F76-83ED-D269E25A6D10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7566512" y="5187056"/>
            <a:ext cx="2204335" cy="576768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7AE5F2F0-5E38-4B2E-B599-629F3EDD4960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566513" y="4727891"/>
            <a:ext cx="2250345" cy="539081"/>
          </a:xfrm>
          <a:prstGeom prst="rect">
            <a:avLst/>
          </a:prstGeom>
        </p:spPr>
      </p:pic>
      <p:sp>
        <p:nvSpPr>
          <p:cNvPr id="52" name="TextBox 51">
            <a:extLst>
              <a:ext uri="{FF2B5EF4-FFF2-40B4-BE49-F238E27FC236}">
                <a16:creationId xmlns:a16="http://schemas.microsoft.com/office/drawing/2014/main" id="{1DBBC510-E44A-41AE-9513-345A3CFD751C}"/>
              </a:ext>
            </a:extLst>
          </p:cNvPr>
          <p:cNvSpPr txBox="1"/>
          <p:nvPr/>
        </p:nvSpPr>
        <p:spPr>
          <a:xfrm>
            <a:off x="10257367" y="2528754"/>
            <a:ext cx="743517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/>
              <a:t>1-3 days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4601298" y="3159581"/>
            <a:ext cx="2895755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/>
              <a:t>Correspondence sent by system notification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9E56A058-2102-4CF8-88D2-5287BC13A5F2}"/>
              </a:ext>
            </a:extLst>
          </p:cNvPr>
          <p:cNvSpPr txBox="1"/>
          <p:nvPr/>
        </p:nvSpPr>
        <p:spPr>
          <a:xfrm>
            <a:off x="5110454" y="4336960"/>
            <a:ext cx="1992456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Investigator must re-submit 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11DCA391-C5FD-41FD-899F-9DAD673C5D14}"/>
              </a:ext>
            </a:extLst>
          </p:cNvPr>
          <p:cNvSpPr txBox="1"/>
          <p:nvPr/>
        </p:nvSpPr>
        <p:spPr>
          <a:xfrm>
            <a:off x="9803923" y="3611584"/>
            <a:ext cx="1992456" cy="276999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</a:rPr>
              <a:t>Approval after minor edits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D94A4097-3F76-4EEA-B70C-99D5E0E61A63}"/>
              </a:ext>
            </a:extLst>
          </p:cNvPr>
          <p:cNvSpPr txBox="1"/>
          <p:nvPr/>
        </p:nvSpPr>
        <p:spPr>
          <a:xfrm>
            <a:off x="9803923" y="3922389"/>
            <a:ext cx="1992456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</a:rPr>
              <a:t>Requires re-review by IBC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0F165AA0-0FEF-4D68-8252-FFCD168195E3}"/>
              </a:ext>
            </a:extLst>
          </p:cNvPr>
          <p:cNvSpPr txBox="1"/>
          <p:nvPr/>
        </p:nvSpPr>
        <p:spPr>
          <a:xfrm>
            <a:off x="9816959" y="4221636"/>
            <a:ext cx="1992456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</a:rPr>
              <a:t>Major safety issues- denied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437B7764-41BA-467F-8A86-4B03B38E69F5}"/>
              </a:ext>
            </a:extLst>
          </p:cNvPr>
          <p:cNvSpPr txBox="1"/>
          <p:nvPr/>
        </p:nvSpPr>
        <p:spPr>
          <a:xfrm>
            <a:off x="4589825" y="5609134"/>
            <a:ext cx="2895755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/>
              <a:t>Correspondence sent by system notification</a:t>
            </a: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CC1D5056-BCFE-4A7D-A510-706A0E55D161}"/>
              </a:ext>
            </a:extLst>
          </p:cNvPr>
          <p:cNvSpPr/>
          <p:nvPr/>
        </p:nvSpPr>
        <p:spPr>
          <a:xfrm>
            <a:off x="9903449" y="4015189"/>
            <a:ext cx="70104" cy="32107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Hexagon 62">
            <a:extLst>
              <a:ext uri="{FF2B5EF4-FFF2-40B4-BE49-F238E27FC236}">
                <a16:creationId xmlns:a16="http://schemas.microsoft.com/office/drawing/2014/main" id="{8EEA35E3-C908-416F-9548-9C4B3167953E}"/>
              </a:ext>
            </a:extLst>
          </p:cNvPr>
          <p:cNvSpPr/>
          <p:nvPr/>
        </p:nvSpPr>
        <p:spPr>
          <a:xfrm>
            <a:off x="2007557" y="5980850"/>
            <a:ext cx="5498331" cy="733248"/>
          </a:xfrm>
          <a:prstGeom prst="hexagon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Review Complete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Active protocol - research may begin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Lapsed/Closed or Discarded – research is discontinued</a:t>
            </a:r>
          </a:p>
        </p:txBody>
      </p:sp>
      <p:pic>
        <p:nvPicPr>
          <p:cNvPr id="64" name="Picture 63">
            <a:extLst>
              <a:ext uri="{FF2B5EF4-FFF2-40B4-BE49-F238E27FC236}">
                <a16:creationId xmlns:a16="http://schemas.microsoft.com/office/drawing/2014/main" id="{357C9123-ECE4-43A0-8543-1CA5147D05C3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564183" y="6010433"/>
            <a:ext cx="2069062" cy="437312"/>
          </a:xfrm>
          <a:prstGeom prst="rect">
            <a:avLst/>
          </a:prstGeom>
          <a:effectLst>
            <a:glow rad="139700">
              <a:schemeClr val="accent6">
                <a:satMod val="175000"/>
                <a:alpha val="40000"/>
              </a:schemeClr>
            </a:glow>
          </a:effectLst>
        </p:spPr>
      </p:pic>
      <p:pic>
        <p:nvPicPr>
          <p:cNvPr id="65" name="Picture 64">
            <a:extLst>
              <a:ext uri="{FF2B5EF4-FFF2-40B4-BE49-F238E27FC236}">
                <a16:creationId xmlns:a16="http://schemas.microsoft.com/office/drawing/2014/main" id="{019F8AB3-0CC8-40E2-8738-329B1979163A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10054506" y="6142490"/>
            <a:ext cx="1713327" cy="351946"/>
          </a:xfrm>
          <a:prstGeom prst="rect">
            <a:avLst/>
          </a:prstGeom>
        </p:spPr>
      </p:pic>
      <p:pic>
        <p:nvPicPr>
          <p:cNvPr id="66" name="Picture 65">
            <a:extLst>
              <a:ext uri="{FF2B5EF4-FFF2-40B4-BE49-F238E27FC236}">
                <a16:creationId xmlns:a16="http://schemas.microsoft.com/office/drawing/2014/main" id="{ADAD59BE-0326-4961-B903-A51B7F597260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10047862" y="6470074"/>
            <a:ext cx="1719971" cy="366159"/>
          </a:xfrm>
          <a:prstGeom prst="rect">
            <a:avLst/>
          </a:prstGeom>
        </p:spPr>
      </p:pic>
      <p:pic>
        <p:nvPicPr>
          <p:cNvPr id="67" name="Picture 66">
            <a:extLst>
              <a:ext uri="{FF2B5EF4-FFF2-40B4-BE49-F238E27FC236}">
                <a16:creationId xmlns:a16="http://schemas.microsoft.com/office/drawing/2014/main" id="{BDBEA77B-3020-4555-A4CA-1D4E491CE9B4}"/>
              </a:ext>
            </a:extLst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10043012" y="5763824"/>
            <a:ext cx="1724821" cy="347691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B4F2E4A0-1BF7-47CD-A20D-BD27F79E55A0}"/>
              </a:ext>
            </a:extLst>
          </p:cNvPr>
          <p:cNvSpPr/>
          <p:nvPr/>
        </p:nvSpPr>
        <p:spPr>
          <a:xfrm>
            <a:off x="7591774" y="6010433"/>
            <a:ext cx="2041471" cy="437311"/>
          </a:xfrm>
          <a:prstGeom prst="rect">
            <a:avLst/>
          </a:prstGeom>
          <a:noFill/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05851BFA-933F-4CB9-8360-E2E89EE8AFAC}"/>
              </a:ext>
            </a:extLst>
          </p:cNvPr>
          <p:cNvSpPr/>
          <p:nvPr/>
        </p:nvSpPr>
        <p:spPr>
          <a:xfrm>
            <a:off x="9973553" y="5642879"/>
            <a:ext cx="1835862" cy="1215121"/>
          </a:xfrm>
          <a:prstGeom prst="rect">
            <a:avLst/>
          </a:prstGeom>
          <a:noFill/>
          <a:ln w="28575">
            <a:solidFill>
              <a:srgbClr val="FF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54D8F5A-69B2-4F01-AC7D-EC2295991E1C}"/>
              </a:ext>
            </a:extLst>
          </p:cNvPr>
          <p:cNvSpPr txBox="1"/>
          <p:nvPr/>
        </p:nvSpPr>
        <p:spPr>
          <a:xfrm>
            <a:off x="9578204" y="6020752"/>
            <a:ext cx="55817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i="1" dirty="0">
                <a:solidFill>
                  <a:schemeClr val="accent1">
                    <a:lumMod val="75000"/>
                  </a:schemeClr>
                </a:solidFill>
              </a:rPr>
              <a:t>OR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27CB70B8-F524-47EC-BC7D-9D1833F428D6}"/>
              </a:ext>
            </a:extLst>
          </p:cNvPr>
          <p:cNvSpPr txBox="1"/>
          <p:nvPr/>
        </p:nvSpPr>
        <p:spPr>
          <a:xfrm>
            <a:off x="478112" y="820134"/>
            <a:ext cx="158434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/>
              <a:t>Online status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1627F9A2-A509-4526-ACDE-6B51410FA579}"/>
              </a:ext>
            </a:extLst>
          </p:cNvPr>
          <p:cNvSpPr txBox="1"/>
          <p:nvPr/>
        </p:nvSpPr>
        <p:spPr>
          <a:xfrm>
            <a:off x="7707746" y="744183"/>
            <a:ext cx="20551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err="1"/>
              <a:t>Online“Sub”State</a:t>
            </a:r>
            <a:endParaRPr lang="en-US" sz="2000" b="1" dirty="0"/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D1E08C71-C037-427A-8C17-26092AB9C446}"/>
              </a:ext>
            </a:extLst>
          </p:cNvPr>
          <p:cNvSpPr txBox="1"/>
          <p:nvPr/>
        </p:nvSpPr>
        <p:spPr>
          <a:xfrm>
            <a:off x="10198135" y="436407"/>
            <a:ext cx="156969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Approximate Timeline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27813A0B-E18E-432C-896B-6981AE4DFDEE}"/>
              </a:ext>
            </a:extLst>
          </p:cNvPr>
          <p:cNvSpPr txBox="1"/>
          <p:nvPr/>
        </p:nvSpPr>
        <p:spPr>
          <a:xfrm>
            <a:off x="10263855" y="4858931"/>
            <a:ext cx="743517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/>
              <a:t>1-3 days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93B0A977-0909-4E0A-9EAC-7D1C5608CFA9}"/>
              </a:ext>
            </a:extLst>
          </p:cNvPr>
          <p:cNvSpPr txBox="1"/>
          <p:nvPr/>
        </p:nvSpPr>
        <p:spPr>
          <a:xfrm>
            <a:off x="10239467" y="5301082"/>
            <a:ext cx="743517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/>
              <a:t>1-7 days</a:t>
            </a:r>
          </a:p>
        </p:txBody>
      </p:sp>
    </p:spTree>
    <p:extLst>
      <p:ext uri="{BB962C8B-B14F-4D97-AF65-F5344CB8AC3E}">
        <p14:creationId xmlns:p14="http://schemas.microsoft.com/office/powerpoint/2010/main" val="17699320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306</Words>
  <Application>Microsoft Office PowerPoint</Application>
  <PresentationFormat>Widescreen</PresentationFormat>
  <Paragraphs>58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Harding, Beverly</dc:creator>
  <cp:lastModifiedBy>Harding, Beverly</cp:lastModifiedBy>
  <cp:revision>1</cp:revision>
  <dcterms:created xsi:type="dcterms:W3CDTF">2017-08-02T15:08:37Z</dcterms:created>
  <dcterms:modified xsi:type="dcterms:W3CDTF">2017-08-02T15:09:18Z</dcterms:modified>
</cp:coreProperties>
</file>